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4204275" cy="43205400"/>
  <p:notesSz cx="6807200" cy="9939338"/>
  <p:defaultTextStyle>
    <a:defPPr>
      <a:defRPr lang="ko-KR"/>
    </a:defPPr>
    <a:lvl1pPr marL="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1111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222333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33350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4446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555834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667000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778167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889334" algn="l" defTabSz="4222333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orient="horz" pos="3901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27215">
          <p15:clr>
            <a:srgbClr val="A4A3A4"/>
          </p15:clr>
        </p15:guide>
        <p15:guide id="5" orient="horz" pos="7530">
          <p15:clr>
            <a:srgbClr val="A4A3A4"/>
          </p15:clr>
        </p15:guide>
        <p15:guide id="6" orient="horz" pos="12066">
          <p15:clr>
            <a:srgbClr val="A4A3A4"/>
          </p15:clr>
        </p15:guide>
        <p15:guide id="7" orient="horz" pos="16965">
          <p15:clr>
            <a:srgbClr val="A4A3A4"/>
          </p15:clr>
        </p15:guide>
        <p15:guide id="8" pos="21523">
          <p15:clr>
            <a:srgbClr val="A4A3A4"/>
          </p15:clr>
        </p15:guide>
        <p15:guide id="9">
          <p15:clr>
            <a:srgbClr val="A4A3A4"/>
          </p15:clr>
        </p15:guide>
        <p15:guide id="10" pos="1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howGuides="1">
      <p:cViewPr>
        <p:scale>
          <a:sx n="40" d="100"/>
          <a:sy n="40" d="100"/>
        </p:scale>
        <p:origin x="656" y="-2720"/>
      </p:cViewPr>
      <p:guideLst>
        <p:guide orient="horz" pos="13608"/>
        <p:guide orient="horz" pos="3901"/>
        <p:guide orient="horz"/>
        <p:guide orient="horz" pos="27215"/>
        <p:guide orient="horz" pos="7530"/>
        <p:guide orient="horz" pos="12066"/>
        <p:guide orient="horz" pos="16965"/>
        <p:guide pos="21523"/>
        <p:guide/>
        <p:guide pos="18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859A6626-4B57-4196-9551-C8436903A10D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928813" y="746125"/>
            <a:ext cx="29495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DEAC1EF-1AF0-45E1-BFA4-BD6640C84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8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1111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222333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33350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4446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555834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667000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778167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889334" algn="l" defTabSz="4222333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AC1EF-1AF0-45E1-BFA4-BD6640C845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77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104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10214" y="10081269"/>
            <a:ext cx="30783848" cy="285135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4798099" y="1730229"/>
            <a:ext cx="7695962" cy="3686460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10214" y="1730229"/>
            <a:ext cx="22517814" cy="368646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48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0214" y="10081269"/>
            <a:ext cx="30783848" cy="28513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6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01903" y="27763478"/>
            <a:ext cx="29073634" cy="8581074"/>
          </a:xfrm>
          <a:prstGeom prst="rect">
            <a:avLst/>
          </a:prstGeom>
        </p:spPr>
        <p:txBody>
          <a:bodyPr anchor="t"/>
          <a:lstStyle>
            <a:lvl1pPr algn="l">
              <a:defRPr sz="18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01903" y="18312305"/>
            <a:ext cx="29073634" cy="945117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111167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2233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3350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44667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5583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6700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778167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88933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09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10214" y="10081269"/>
            <a:ext cx="15106888" cy="28513566"/>
          </a:xfrm>
          <a:prstGeom prst="rect">
            <a:avLst/>
          </a:prstGeo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387173" y="10081269"/>
            <a:ext cx="15106888" cy="28513566"/>
          </a:xfrm>
          <a:prstGeom prst="rect">
            <a:avLst/>
          </a:prstGeom>
        </p:spPr>
        <p:txBody>
          <a:bodyPr/>
          <a:lstStyle>
            <a:lvl1pPr>
              <a:defRPr sz="12900"/>
            </a:lvl1pPr>
            <a:lvl2pPr>
              <a:defRPr sz="111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2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10221" y="9671212"/>
            <a:ext cx="15112828" cy="40305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100" b="1"/>
            </a:lvl1pPr>
            <a:lvl2pPr marL="2111167" indent="0">
              <a:buNone/>
              <a:defRPr sz="9200" b="1"/>
            </a:lvl2pPr>
            <a:lvl3pPr marL="4222333" indent="0">
              <a:buNone/>
              <a:defRPr sz="8300" b="1"/>
            </a:lvl3pPr>
            <a:lvl4pPr marL="6333500" indent="0">
              <a:buNone/>
              <a:defRPr sz="7400" b="1"/>
            </a:lvl4pPr>
            <a:lvl5pPr marL="8444667" indent="0">
              <a:buNone/>
              <a:defRPr sz="7400" b="1"/>
            </a:lvl5pPr>
            <a:lvl6pPr marL="10555834" indent="0">
              <a:buNone/>
              <a:defRPr sz="7400" b="1"/>
            </a:lvl6pPr>
            <a:lvl7pPr marL="12667000" indent="0">
              <a:buNone/>
              <a:defRPr sz="7400" b="1"/>
            </a:lvl7pPr>
            <a:lvl8pPr marL="14778167" indent="0">
              <a:buNone/>
              <a:defRPr sz="7400" b="1"/>
            </a:lvl8pPr>
            <a:lvl9pPr marL="16889334" indent="0">
              <a:buNone/>
              <a:defRPr sz="7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10221" y="13701712"/>
            <a:ext cx="15112828" cy="24893114"/>
          </a:xfrm>
          <a:prstGeom prst="rect">
            <a:avLst/>
          </a:prstGeo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7375306" y="9671212"/>
            <a:ext cx="15118763" cy="40305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100" b="1"/>
            </a:lvl1pPr>
            <a:lvl2pPr marL="2111167" indent="0">
              <a:buNone/>
              <a:defRPr sz="9200" b="1"/>
            </a:lvl2pPr>
            <a:lvl3pPr marL="4222333" indent="0">
              <a:buNone/>
              <a:defRPr sz="8300" b="1"/>
            </a:lvl3pPr>
            <a:lvl4pPr marL="6333500" indent="0">
              <a:buNone/>
              <a:defRPr sz="7400" b="1"/>
            </a:lvl4pPr>
            <a:lvl5pPr marL="8444667" indent="0">
              <a:buNone/>
              <a:defRPr sz="7400" b="1"/>
            </a:lvl5pPr>
            <a:lvl6pPr marL="10555834" indent="0">
              <a:buNone/>
              <a:defRPr sz="7400" b="1"/>
            </a:lvl6pPr>
            <a:lvl7pPr marL="12667000" indent="0">
              <a:buNone/>
              <a:defRPr sz="7400" b="1"/>
            </a:lvl7pPr>
            <a:lvl8pPr marL="14778167" indent="0">
              <a:buNone/>
              <a:defRPr sz="7400" b="1"/>
            </a:lvl8pPr>
            <a:lvl9pPr marL="16889334" indent="0">
              <a:buNone/>
              <a:defRPr sz="7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7375306" y="13701712"/>
            <a:ext cx="15118763" cy="24893114"/>
          </a:xfrm>
          <a:prstGeom prst="rect">
            <a:avLst/>
          </a:prstGeom>
        </p:spPr>
        <p:txBody>
          <a:bodyPr/>
          <a:lstStyle>
            <a:lvl1pPr>
              <a:defRPr sz="11100"/>
            </a:lvl1pPr>
            <a:lvl2pPr>
              <a:defRPr sz="92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14" y="1730218"/>
            <a:ext cx="30783848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5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7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0221" y="1720215"/>
            <a:ext cx="11252972" cy="7320916"/>
          </a:xfrm>
          <a:prstGeom prst="rect">
            <a:avLst/>
          </a:prstGeo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72927" y="1720228"/>
            <a:ext cx="19121142" cy="36874614"/>
          </a:xfrm>
          <a:prstGeom prst="rect">
            <a:avLst/>
          </a:prstGeom>
        </p:spPr>
        <p:txBody>
          <a:bodyPr/>
          <a:lstStyle>
            <a:lvl1pPr>
              <a:defRPr sz="14800"/>
            </a:lvl1pPr>
            <a:lvl2pPr>
              <a:defRPr sz="12900"/>
            </a:lvl2pPr>
            <a:lvl3pPr>
              <a:defRPr sz="111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0221" y="9041138"/>
            <a:ext cx="11252972" cy="29553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/>
            </a:lvl1pPr>
            <a:lvl2pPr marL="2111167" indent="0">
              <a:buNone/>
              <a:defRPr sz="5500"/>
            </a:lvl2pPr>
            <a:lvl3pPr marL="4222333" indent="0">
              <a:buNone/>
              <a:defRPr sz="4600"/>
            </a:lvl3pPr>
            <a:lvl4pPr marL="6333500" indent="0">
              <a:buNone/>
              <a:defRPr sz="4200"/>
            </a:lvl4pPr>
            <a:lvl5pPr marL="8444667" indent="0">
              <a:buNone/>
              <a:defRPr sz="4200"/>
            </a:lvl5pPr>
            <a:lvl6pPr marL="10555834" indent="0">
              <a:buNone/>
              <a:defRPr sz="4200"/>
            </a:lvl6pPr>
            <a:lvl7pPr marL="12667000" indent="0">
              <a:buNone/>
              <a:defRPr sz="4200"/>
            </a:lvl7pPr>
            <a:lvl8pPr marL="14778167" indent="0">
              <a:buNone/>
              <a:defRPr sz="4200"/>
            </a:lvl8pPr>
            <a:lvl9pPr marL="16889334" indent="0">
              <a:buNone/>
              <a:defRPr sz="4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2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4277" y="30243780"/>
            <a:ext cx="20522565" cy="3570451"/>
          </a:xfrm>
          <a:prstGeom prst="rect">
            <a:avLst/>
          </a:prstGeo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704277" y="3860481"/>
            <a:ext cx="20522565" cy="2592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800"/>
            </a:lvl1pPr>
            <a:lvl2pPr marL="2111167" indent="0">
              <a:buNone/>
              <a:defRPr sz="12900"/>
            </a:lvl2pPr>
            <a:lvl3pPr marL="4222333" indent="0">
              <a:buNone/>
              <a:defRPr sz="11100"/>
            </a:lvl3pPr>
            <a:lvl4pPr marL="6333500" indent="0">
              <a:buNone/>
              <a:defRPr sz="9200"/>
            </a:lvl4pPr>
            <a:lvl5pPr marL="8444667" indent="0">
              <a:buNone/>
              <a:defRPr sz="9200"/>
            </a:lvl5pPr>
            <a:lvl6pPr marL="10555834" indent="0">
              <a:buNone/>
              <a:defRPr sz="9200"/>
            </a:lvl6pPr>
            <a:lvl7pPr marL="12667000" indent="0">
              <a:buNone/>
              <a:defRPr sz="9200"/>
            </a:lvl7pPr>
            <a:lvl8pPr marL="14778167" indent="0">
              <a:buNone/>
              <a:defRPr sz="9200"/>
            </a:lvl8pPr>
            <a:lvl9pPr marL="16889334" indent="0">
              <a:buNone/>
              <a:defRPr sz="92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04277" y="33814231"/>
            <a:ext cx="20522565" cy="5070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/>
            </a:lvl1pPr>
            <a:lvl2pPr marL="2111167" indent="0">
              <a:buNone/>
              <a:defRPr sz="5500"/>
            </a:lvl2pPr>
            <a:lvl3pPr marL="4222333" indent="0">
              <a:buNone/>
              <a:defRPr sz="4600"/>
            </a:lvl3pPr>
            <a:lvl4pPr marL="6333500" indent="0">
              <a:buNone/>
              <a:defRPr sz="4200"/>
            </a:lvl4pPr>
            <a:lvl5pPr marL="8444667" indent="0">
              <a:buNone/>
              <a:defRPr sz="4200"/>
            </a:lvl5pPr>
            <a:lvl6pPr marL="10555834" indent="0">
              <a:buNone/>
              <a:defRPr sz="4200"/>
            </a:lvl6pPr>
            <a:lvl7pPr marL="12667000" indent="0">
              <a:buNone/>
              <a:defRPr sz="4200"/>
            </a:lvl7pPr>
            <a:lvl8pPr marL="14778167" indent="0">
              <a:buNone/>
              <a:defRPr sz="4200"/>
            </a:lvl8pPr>
            <a:lvl9pPr marL="16889334" indent="0">
              <a:buNone/>
              <a:defRPr sz="4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71021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709E5F4F-1D66-4ECE-B360-3DC6EBE82895}" type="datetimeFigureOut">
              <a:rPr lang="ko-KR" altLang="en-US" smtClean="0"/>
              <a:t>2017. 12. 13.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686461" y="40045019"/>
            <a:ext cx="10831354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4513064" y="40045019"/>
            <a:ext cx="7980998" cy="2300288"/>
          </a:xfrm>
          <a:prstGeom prst="rect">
            <a:avLst/>
          </a:prstGeom>
        </p:spPr>
        <p:txBody>
          <a:bodyPr/>
          <a:lstStyle/>
          <a:p>
            <a:fld id="{B8421FF3-6535-4C4F-A8A3-F532103D4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5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00000" cy="4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222333" rtl="0" eaLnBrk="1" latinLnBrk="1" hangingPunct="1">
        <a:spcBef>
          <a:spcPct val="0"/>
        </a:spcBef>
        <a:buNone/>
        <a:defRPr sz="2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3375" indent="-1583375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148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646" indent="-1319479" algn="l" defTabSz="4222333" rtl="0" eaLnBrk="1" latinLnBrk="1" hangingPunct="1">
        <a:spcBef>
          <a:spcPct val="20000"/>
        </a:spcBef>
        <a:buFont typeface="Arial" panose="020B0604020202020204" pitchFamily="34" charset="0"/>
        <a:buChar char="–"/>
        <a:defRPr sz="12900" kern="1200">
          <a:solidFill>
            <a:schemeClr val="tx1"/>
          </a:solidFill>
          <a:latin typeface="+mn-lt"/>
          <a:ea typeface="+mn-ea"/>
          <a:cs typeface="+mn-cs"/>
        </a:defRPr>
      </a:lvl2pPr>
      <a:lvl3pPr marL="52779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11100" kern="1200">
          <a:solidFill>
            <a:schemeClr val="tx1"/>
          </a:solidFill>
          <a:latin typeface="+mn-lt"/>
          <a:ea typeface="+mn-ea"/>
          <a:cs typeface="+mn-cs"/>
        </a:defRPr>
      </a:lvl3pPr>
      <a:lvl4pPr marL="7389084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500250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6114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22584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833750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944917" indent="-1055583" algn="l" defTabSz="4222333" rtl="0" eaLnBrk="1" latinLnBrk="1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111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22333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3350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446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5834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67000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778167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889334" algn="l" defTabSz="4222333" rtl="0" eaLnBrk="1" latinLnBrk="1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3" y="10806143"/>
            <a:ext cx="7467600" cy="1045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70" y="18108916"/>
            <a:ext cx="7467600" cy="1045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3" y="25821202"/>
            <a:ext cx="7467600" cy="10454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99081" y="6313153"/>
            <a:ext cx="7109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강동훈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최정용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송용승</a:t>
            </a:r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전동훈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94900" y="7141286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고영배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081" y="5521034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4horsemen</a:t>
            </a:r>
            <a:endParaRPr lang="ko-KR" altLang="en-US" sz="4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5508" y="5472727"/>
            <a:ext cx="182729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/>
              <a:t>스마트 주문관리 </a:t>
            </a:r>
            <a:r>
              <a:rPr lang="en-US" altLang="ko-KR" sz="8800" dirty="0" smtClean="0"/>
              <a:t>&amp;</a:t>
            </a:r>
            <a:r>
              <a:rPr lang="ko-KR" altLang="en-US" sz="8800" dirty="0" smtClean="0"/>
              <a:t> 무인 서빙 시스템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2989263" y="12486229"/>
            <a:ext cx="280824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/>
              <a:t>현재 많은 자영업자들은 장기적인 불황에 허덕이며 제한된 금전적 상황에서 수익을 창출하기 위해 많은 노력을 쏟고 있다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그 중에서도 요식업에서는 </a:t>
            </a:r>
            <a:r>
              <a:rPr kumimoji="1" lang="ko-KR" altLang="en-US" sz="4800" dirty="0"/>
              <a:t>좋은 재료를 사용해야만 좋은 음식을 내놓을 수 </a:t>
            </a:r>
            <a:r>
              <a:rPr kumimoji="1" lang="ko-KR" altLang="en-US" sz="4800" dirty="0" smtClean="0"/>
              <a:t>있기에 음식 재료비를 제외한 다른 요소들에서 지출을 최소화 하려고 하고 있다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</a:t>
            </a:r>
            <a:endParaRPr kumimoji="1" lang="en-US" altLang="ko-KR" sz="4800" dirty="0" smtClean="0"/>
          </a:p>
          <a:p>
            <a:r>
              <a:rPr kumimoji="1" lang="ko-KR" altLang="en-US" sz="4800" dirty="0" smtClean="0"/>
              <a:t>이에 우리 </a:t>
            </a:r>
            <a:r>
              <a:rPr kumimoji="1" lang="en-US" altLang="ko-KR" sz="4800" dirty="0" smtClean="0"/>
              <a:t>4horsemen</a:t>
            </a:r>
            <a:r>
              <a:rPr kumimoji="1" lang="ko-KR" altLang="en-US" sz="4800" dirty="0" smtClean="0"/>
              <a:t>은 소형 요식업을 하는 자영업자들을 위하여</a:t>
            </a:r>
            <a:r>
              <a:rPr kumimoji="1" lang="en-US" altLang="ko-KR" sz="4800" dirty="0" smtClean="0"/>
              <a:t>,</a:t>
            </a:r>
            <a:r>
              <a:rPr kumimoji="1" lang="ko-KR" altLang="en-US" sz="4800" dirty="0" smtClean="0"/>
              <a:t> 서빙을 담당하는 종업원의 수를 줄이기 위한 무인 서빙 카트</a:t>
            </a:r>
            <a:r>
              <a:rPr kumimoji="1" lang="en-US" altLang="ko-KR" sz="4800" dirty="0" smtClean="0"/>
              <a:t>,</a:t>
            </a:r>
            <a:r>
              <a:rPr kumimoji="1" lang="ko-KR" altLang="en-US" sz="4800" dirty="0" smtClean="0"/>
              <a:t> 그리고 이 무인 카트와 음식 주문을 한곳에서 관리할 수 있는 스마트 주문 관리 시스템을 만들기로 하였다</a:t>
            </a:r>
            <a:r>
              <a:rPr kumimoji="1" lang="en-US" altLang="ko-KR" sz="4800" dirty="0" smtClean="0"/>
              <a:t>.</a:t>
            </a:r>
            <a:endParaRPr kumimoji="1" lang="ko-KR" altLang="en-US" sz="4800" dirty="0" smtClean="0"/>
          </a:p>
        </p:txBody>
      </p:sp>
      <p:sp>
        <p:nvSpPr>
          <p:cNvPr id="12" name="텍스트 상자 11"/>
          <p:cNvSpPr txBox="1"/>
          <p:nvPr/>
        </p:nvSpPr>
        <p:spPr>
          <a:xfrm>
            <a:off x="2972170" y="19802500"/>
            <a:ext cx="27867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/>
              <a:t>임베디드 보드는 식당에서의 포스기 역할을 하며 손님에게 주문을 받고 주인에게 현재 식당의 주문현황을 보여주며 음식을 지정한 테이블로 </a:t>
            </a:r>
            <a:r>
              <a:rPr kumimoji="1" lang="ko-KR" altLang="en-US" sz="4800" dirty="0" smtClean="0"/>
              <a:t>서빙카트를 </a:t>
            </a:r>
            <a:r>
              <a:rPr kumimoji="1" lang="ko-KR" altLang="en-US" sz="4800" dirty="0"/>
              <a:t>보내는 역할을 한다</a:t>
            </a:r>
            <a:r>
              <a:rPr kumimoji="1" lang="en-US" altLang="ko-KR" sz="4800" dirty="0"/>
              <a:t>. </a:t>
            </a:r>
            <a:endParaRPr kumimoji="1" lang="en-US" altLang="ko-KR" sz="4800" dirty="0" smtClean="0"/>
          </a:p>
          <a:p>
            <a:r>
              <a:rPr kumimoji="1" lang="ko-KR" altLang="en-US" sz="4800" dirty="0" smtClean="0"/>
              <a:t>서빙카트에는 </a:t>
            </a:r>
            <a:r>
              <a:rPr kumimoji="1" lang="ko-KR" altLang="en-US" sz="4800" dirty="0"/>
              <a:t>온도센서</a:t>
            </a:r>
            <a:r>
              <a:rPr kumimoji="1" lang="en-US" altLang="ko-KR" sz="4800" dirty="0"/>
              <a:t>, </a:t>
            </a:r>
            <a:r>
              <a:rPr kumimoji="1" lang="ko-KR" altLang="en-US" sz="4800" dirty="0"/>
              <a:t>무게센서</a:t>
            </a:r>
            <a:r>
              <a:rPr kumimoji="1" lang="en-US" altLang="ko-KR" sz="4800" dirty="0"/>
              <a:t>, </a:t>
            </a:r>
            <a:r>
              <a:rPr kumimoji="1" lang="ko-KR" altLang="en-US" sz="4800" dirty="0"/>
              <a:t>초음파센서</a:t>
            </a:r>
            <a:r>
              <a:rPr kumimoji="1" lang="en-US" altLang="ko-KR" sz="4800" dirty="0"/>
              <a:t>, </a:t>
            </a:r>
            <a:r>
              <a:rPr kumimoji="1" lang="ko-KR" altLang="en-US" sz="4800" dirty="0"/>
              <a:t>버저가 장착되어 </a:t>
            </a:r>
            <a:r>
              <a:rPr kumimoji="1" lang="ko-KR" altLang="en-US" sz="4800" dirty="0" smtClean="0"/>
              <a:t>있다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온도센서와 무게센서는 서빙카트위에 음식이 올려졌는지 확인하는 역할을 담당하여 음식이 올려졌을때만 서빙카트를 출발시킨다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smtClean="0"/>
              <a:t> 또한 초음파센서를 사용하여 </a:t>
            </a:r>
            <a:r>
              <a:rPr kumimoji="1" lang="ko-KR" altLang="en-US" sz="4800" dirty="0" smtClean="0"/>
              <a:t>서빙카트 앞에 사람이나 </a:t>
            </a:r>
            <a:r>
              <a:rPr kumimoji="1" lang="ko-KR" altLang="en-US" sz="4800" dirty="0"/>
              <a:t>장애물이 있으면 경고음을 발생시켜 진행이 어렵다는 신호를 낸다</a:t>
            </a:r>
            <a:r>
              <a:rPr kumimoji="1" lang="en-US" altLang="ko-KR" sz="4800" dirty="0"/>
              <a:t>.</a:t>
            </a:r>
            <a:endParaRPr kumimoji="1" lang="ko-KR" altLang="en-US" sz="4800" dirty="0" smtClean="0"/>
          </a:p>
        </p:txBody>
      </p:sp>
      <p:sp>
        <p:nvSpPr>
          <p:cNvPr id="13" name="텍스트 상자 12"/>
          <p:cNvSpPr txBox="1"/>
          <p:nvPr/>
        </p:nvSpPr>
        <p:spPr>
          <a:xfrm>
            <a:off x="2989263" y="27507356"/>
            <a:ext cx="284424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/>
              <a:t>이 스마트 주문관리 </a:t>
            </a:r>
            <a:r>
              <a:rPr kumimoji="1" lang="en-US" altLang="ko-KR" sz="4800" dirty="0" smtClean="0"/>
              <a:t>&amp;</a:t>
            </a:r>
            <a:r>
              <a:rPr kumimoji="1" lang="ko-KR" altLang="en-US" sz="4800" dirty="0" smtClean="0"/>
              <a:t> 무인 서빙 시스템은 작은 음식점을 운영하는 소형 자영업자들을 위하여 만들어졌다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언제 끝날지 모르는 장기 불황 속에서 종업원의 수를 조금이라도 줄이는 것은 소형 자영업자들에게 단비같은 일일 것이다</a:t>
            </a:r>
            <a:r>
              <a:rPr kumimoji="1" lang="en-US" altLang="ko-KR" sz="4800" dirty="0" smtClean="0"/>
              <a:t>.</a:t>
            </a:r>
            <a:r>
              <a:rPr kumimoji="1" lang="ko-KR" altLang="en-US" sz="4800" dirty="0" smtClean="0"/>
              <a:t> 이렇게 음식 외의 요소에서 최대한 지출을 줄여 이를 음식에 투자하게 된다면 다른 음식점들보다 더 좋은 음식을 만들수 있게 되어 소형 자영업자들의 경쟁력을 높일 수 있을 것이다</a:t>
            </a:r>
            <a:r>
              <a:rPr kumimoji="1" lang="en-US" altLang="ko-KR" sz="4800" dirty="0" smtClean="0"/>
              <a:t>.</a:t>
            </a:r>
            <a:endParaRPr kumimoji="1" lang="ko-KR" alt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27473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  <a:effectLst/>
        <a:scene3d>
          <a:camera prst="orthographicFront"/>
          <a:lightRig rig="threePt" dir="t"/>
        </a:scene3d>
        <a:sp3d prstMaterial="matte"/>
      </a:spPr>
      <a:bodyPr rtlCol="0" anchor="t" anchorCtr="0"/>
      <a:lstStyle>
        <a:defPPr>
          <a:defRPr sz="12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1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87</TotalTime>
  <Words>213</Words>
  <Application>Microsoft Macintosh PowerPoint</Application>
  <PresentationFormat>사용자 지정</PresentationFormat>
  <Paragraphs>10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나눔스퀘어 Bold</vt:lpstr>
      <vt:lpstr>맑은 고딕</vt:lpstr>
      <vt:lpstr>Arial</vt:lpstr>
      <vt:lpstr>KoPub돋움체 Bold</vt:lpstr>
      <vt:lpstr>blank</vt:lpstr>
      <vt:lpstr>PowerPoint 프레젠테이션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syslight</dc:creator>
  <cp:lastModifiedBy>Dong Hun Kang</cp:lastModifiedBy>
  <cp:revision>17</cp:revision>
  <cp:lastPrinted>2017-11-27T05:41:38Z</cp:lastPrinted>
  <dcterms:created xsi:type="dcterms:W3CDTF">2017-11-27T05:18:24Z</dcterms:created>
  <dcterms:modified xsi:type="dcterms:W3CDTF">2017-12-13T05:14:04Z</dcterms:modified>
</cp:coreProperties>
</file>